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7772400" cy="100584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2213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53390" y="2011680"/>
            <a:ext cx="6673901" cy="268224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53390" y="4735186"/>
            <a:ext cx="6676492" cy="257048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1341122"/>
            <a:ext cx="1748790" cy="764391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1341122"/>
            <a:ext cx="5116830" cy="7643919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799" y="1931213"/>
            <a:ext cx="6606540" cy="1998269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0799" y="3966841"/>
            <a:ext cx="6606540" cy="2214244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816125"/>
            <a:ext cx="3432810" cy="650443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816125"/>
            <a:ext cx="3432810" cy="6504432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721030"/>
            <a:ext cx="3434160" cy="967050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3948272" y="2727645"/>
            <a:ext cx="3435509" cy="960436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8620" y="3688080"/>
            <a:ext cx="3434160" cy="5640389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688080"/>
            <a:ext cx="3435509" cy="5640389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032662"/>
            <a:ext cx="7059930" cy="16764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930" y="754383"/>
            <a:ext cx="2331720" cy="170434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2930" y="2458720"/>
            <a:ext cx="2331720" cy="67056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038792" y="2458720"/>
            <a:ext cx="4344988" cy="67056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2690890" y="1625180"/>
            <a:ext cx="4469130" cy="603504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6803514" y="7860995"/>
            <a:ext cx="132131" cy="227990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" y="1726262"/>
            <a:ext cx="1880921" cy="2321177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8160" y="4148885"/>
            <a:ext cx="1878330" cy="3196336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65620" y="9322647"/>
            <a:ext cx="518160" cy="535517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2962924" y="1759292"/>
            <a:ext cx="3925062" cy="5766816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8097" y="8531013"/>
            <a:ext cx="7788593" cy="152738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3724275" y="9122411"/>
            <a:ext cx="4048125" cy="93599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8097" y="-10478"/>
            <a:ext cx="7788593" cy="152738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3724275" y="-10477"/>
            <a:ext cx="4048125" cy="93599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388620" y="1032662"/>
            <a:ext cx="6995160" cy="16764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388620" y="2838704"/>
            <a:ext cx="6995160" cy="64373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388620" y="9322647"/>
            <a:ext cx="181356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266950" y="9322647"/>
            <a:ext cx="284988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736080" y="9322647"/>
            <a:ext cx="647700" cy="535517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6165" y="296865"/>
            <a:ext cx="7803466" cy="952195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8C5BDB67-28CA-99A4-D036-12610ED05E4D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96" y="1"/>
            <a:ext cx="1294670" cy="78231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Load Balancers (Fault Tolerance)</a:t>
            </a:r>
          </a:p>
          <a:p>
            <a:pPr lvl="1"/>
            <a:r>
              <a:rPr lang="en-US" dirty="0"/>
              <a:t>Classic LB</a:t>
            </a:r>
          </a:p>
          <a:p>
            <a:pPr lvl="1"/>
            <a:r>
              <a:rPr lang="en-US" dirty="0"/>
              <a:t>Application LB</a:t>
            </a:r>
          </a:p>
          <a:p>
            <a:pPr lvl="1"/>
            <a:r>
              <a:rPr lang="en-US" dirty="0"/>
              <a:t>Network LB</a:t>
            </a:r>
          </a:p>
          <a:p>
            <a:endParaRPr lang="en-US" dirty="0"/>
          </a:p>
          <a:p>
            <a:r>
              <a:rPr lang="en-US" dirty="0"/>
              <a:t> Auto Scaling Group</a:t>
            </a:r>
          </a:p>
          <a:p>
            <a:pPr lvl="1"/>
            <a:r>
              <a:rPr lang="en-US" dirty="0"/>
              <a:t>Scalability </a:t>
            </a:r>
          </a:p>
          <a:p>
            <a:pPr lvl="2"/>
            <a:r>
              <a:rPr lang="en-US" dirty="0"/>
              <a:t>Scale up </a:t>
            </a:r>
          </a:p>
          <a:p>
            <a:pPr lvl="2"/>
            <a:r>
              <a:rPr lang="en-US" dirty="0"/>
              <a:t>Scale down</a:t>
            </a:r>
            <a:br>
              <a:rPr lang="en-US" dirty="0"/>
            </a:br>
            <a:r>
              <a:rPr lang="en-US" dirty="0"/>
              <a:t>	</a:t>
            </a:r>
          </a:p>
          <a:p>
            <a:r>
              <a:rPr lang="en-US" dirty="0"/>
              <a:t>Access Identity Management (IAM)</a:t>
            </a:r>
          </a:p>
          <a:p>
            <a:r>
              <a:rPr lang="en-US" dirty="0"/>
              <a:t>Create User</a:t>
            </a:r>
            <a:r>
              <a:rPr lang="en-US" dirty="0">
                <a:sym typeface="Wingdings" pitchFamily="2" charset="2"/>
              </a:rPr>
              <a:t> user1, user2, user3</a:t>
            </a:r>
            <a:endParaRPr lang="en-US" dirty="0"/>
          </a:p>
          <a:p>
            <a:r>
              <a:rPr lang="en-US" dirty="0"/>
              <a:t>User group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myusergroup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Assign policy to </a:t>
            </a:r>
            <a:r>
              <a:rPr lang="en-US" dirty="0" err="1">
                <a:sym typeface="Wingdings" pitchFamily="2" charset="2"/>
              </a:rPr>
              <a:t>myusergroup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Create custom policy</a:t>
            </a:r>
          </a:p>
          <a:p>
            <a:pPr lvl="1"/>
            <a:r>
              <a:rPr lang="en-US" dirty="0">
                <a:sym typeface="Wingdings" pitchFamily="2" charset="2"/>
              </a:rPr>
              <a:t>Question: </a:t>
            </a:r>
            <a:r>
              <a:rPr lang="en-US" i="1" dirty="0">
                <a:sym typeface="Wingdings" pitchFamily="2" charset="2"/>
              </a:rPr>
              <a:t>once the custom policy is created can it be edited?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78639" y="908372"/>
            <a:ext cx="5962315" cy="5281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3368040"/>
            <a:ext cx="5981700" cy="30283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891032"/>
            <a:ext cx="5970905" cy="227901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 algn="just">
              <a:lnSpc>
                <a:spcPct val="94600"/>
              </a:lnSpc>
              <a:spcBef>
                <a:spcPts val="195"/>
              </a:spcBef>
            </a:pPr>
            <a:r>
              <a:rPr sz="1400" b="1" dirty="0">
                <a:latin typeface="Times New Roman"/>
                <a:cs typeface="Times New Roman"/>
              </a:rPr>
              <a:t>ROLES: </a:t>
            </a:r>
            <a:r>
              <a:rPr sz="1400" spc="-5" dirty="0">
                <a:latin typeface="Times New Roman"/>
                <a:cs typeface="Times New Roman"/>
              </a:rPr>
              <a:t>An IAM </a:t>
            </a:r>
            <a:r>
              <a:rPr sz="1400" i="1" spc="-5" dirty="0">
                <a:latin typeface="Times New Roman"/>
                <a:cs typeface="Times New Roman"/>
              </a:rPr>
              <a:t>role </a:t>
            </a:r>
            <a:r>
              <a:rPr sz="1400" dirty="0">
                <a:latin typeface="Times New Roman"/>
                <a:cs typeface="Times New Roman"/>
              </a:rPr>
              <a:t>is </a:t>
            </a:r>
            <a:r>
              <a:rPr sz="1400" spc="-5" dirty="0">
                <a:latin typeface="Times New Roman"/>
                <a:cs typeface="Times New Roman"/>
              </a:rPr>
              <a:t>similar to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user, in that </a:t>
            </a:r>
            <a:r>
              <a:rPr sz="1400" dirty="0">
                <a:latin typeface="Times New Roman"/>
                <a:cs typeface="Times New Roman"/>
              </a:rPr>
              <a:t>it </a:t>
            </a:r>
            <a:r>
              <a:rPr sz="1400" spc="-5" dirty="0">
                <a:latin typeface="Times New Roman"/>
                <a:cs typeface="Times New Roman"/>
              </a:rPr>
              <a:t>is </a:t>
            </a:r>
            <a:r>
              <a:rPr sz="1400" dirty="0">
                <a:latin typeface="Times New Roman"/>
                <a:cs typeface="Times New Roman"/>
              </a:rPr>
              <a:t>an </a:t>
            </a:r>
            <a:r>
              <a:rPr sz="1400" spc="-10" dirty="0">
                <a:latin typeface="Times New Roman"/>
                <a:cs typeface="Times New Roman"/>
              </a:rPr>
              <a:t>AWS </a:t>
            </a:r>
            <a:r>
              <a:rPr sz="1400" spc="-5" dirty="0">
                <a:latin typeface="Times New Roman"/>
                <a:cs typeface="Times New Roman"/>
              </a:rPr>
              <a:t>identity with  permission policies that determine what the identity </a:t>
            </a:r>
            <a:r>
              <a:rPr sz="1400" dirty="0">
                <a:latin typeface="Times New Roman"/>
                <a:cs typeface="Times New Roman"/>
              </a:rPr>
              <a:t>can </a:t>
            </a:r>
            <a:r>
              <a:rPr sz="1400" spc="-5" dirty="0">
                <a:latin typeface="Times New Roman"/>
                <a:cs typeface="Times New Roman"/>
              </a:rPr>
              <a:t>and cannot do in AWS.  </a:t>
            </a:r>
            <a:r>
              <a:rPr sz="1400" dirty="0">
                <a:latin typeface="Times New Roman"/>
                <a:cs typeface="Times New Roman"/>
              </a:rPr>
              <a:t>However, </a:t>
            </a:r>
            <a:r>
              <a:rPr sz="1400" spc="-5" dirty="0">
                <a:latin typeface="Times New Roman"/>
                <a:cs typeface="Times New Roman"/>
              </a:rPr>
              <a:t>instead </a:t>
            </a:r>
            <a:r>
              <a:rPr sz="1400" dirty="0">
                <a:latin typeface="Times New Roman"/>
                <a:cs typeface="Times New Roman"/>
              </a:rPr>
              <a:t>of </a:t>
            </a:r>
            <a:r>
              <a:rPr sz="1400" spc="-5" dirty="0">
                <a:latin typeface="Times New Roman"/>
                <a:cs typeface="Times New Roman"/>
              </a:rPr>
              <a:t>being uniquely associated with one person, </a:t>
            </a:r>
            <a:r>
              <a:rPr sz="1400" dirty="0">
                <a:latin typeface="Times New Roman"/>
                <a:cs typeface="Times New Roman"/>
              </a:rPr>
              <a:t>a role is intended  to be </a:t>
            </a:r>
            <a:r>
              <a:rPr sz="1400" spc="-5" dirty="0">
                <a:latin typeface="Times New Roman"/>
                <a:cs typeface="Times New Roman"/>
              </a:rPr>
              <a:t>assumable </a:t>
            </a:r>
            <a:r>
              <a:rPr sz="1400" dirty="0">
                <a:latin typeface="Times New Roman"/>
                <a:cs typeface="Times New Roman"/>
              </a:rPr>
              <a:t>by </a:t>
            </a:r>
            <a:r>
              <a:rPr sz="1400" spc="-5" dirty="0">
                <a:latin typeface="Times New Roman"/>
                <a:cs typeface="Times New Roman"/>
              </a:rPr>
              <a:t>anyone who needs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it.</a:t>
            </a:r>
            <a:endParaRPr sz="1400">
              <a:latin typeface="Times New Roman"/>
              <a:cs typeface="Times New Roman"/>
            </a:endParaRPr>
          </a:p>
          <a:p>
            <a:pPr marL="12700" marR="12065" algn="just">
              <a:lnSpc>
                <a:spcPts val="1570"/>
              </a:lnSpc>
              <a:spcBef>
                <a:spcPts val="130"/>
              </a:spcBef>
            </a:pPr>
            <a:r>
              <a:rPr sz="1400" spc="-5" dirty="0">
                <a:latin typeface="Times New Roman"/>
                <a:cs typeface="Times New Roman"/>
              </a:rPr>
              <a:t>Also,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role does not have any credentials (password or access keys) associated  with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it.</a:t>
            </a:r>
            <a:endParaRPr sz="1400">
              <a:latin typeface="Times New Roman"/>
              <a:cs typeface="Times New Roman"/>
            </a:endParaRPr>
          </a:p>
          <a:p>
            <a:pPr marL="12700" marR="12700" algn="just">
              <a:lnSpc>
                <a:spcPts val="1560"/>
              </a:lnSpc>
              <a:spcBef>
                <a:spcPts val="85"/>
              </a:spcBef>
            </a:pPr>
            <a:r>
              <a:rPr sz="1400" spc="-5" dirty="0">
                <a:latin typeface="Times New Roman"/>
                <a:cs typeface="Times New Roman"/>
              </a:rPr>
              <a:t>Instead, </a:t>
            </a:r>
            <a:r>
              <a:rPr sz="1400" dirty="0">
                <a:latin typeface="Times New Roman"/>
                <a:cs typeface="Times New Roman"/>
              </a:rPr>
              <a:t>if a </a:t>
            </a:r>
            <a:r>
              <a:rPr sz="1400" spc="-5" dirty="0">
                <a:latin typeface="Times New Roman"/>
                <a:cs typeface="Times New Roman"/>
              </a:rPr>
              <a:t>user is assigned to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role, access keys </a:t>
            </a:r>
            <a:r>
              <a:rPr sz="1400" dirty="0">
                <a:latin typeface="Times New Roman"/>
                <a:cs typeface="Times New Roman"/>
              </a:rPr>
              <a:t>are </a:t>
            </a:r>
            <a:r>
              <a:rPr sz="1400" spc="-5" dirty="0">
                <a:latin typeface="Times New Roman"/>
                <a:cs typeface="Times New Roman"/>
              </a:rPr>
              <a:t>created dynamically and  provided </a:t>
            </a:r>
            <a:r>
              <a:rPr sz="1400" dirty="0">
                <a:latin typeface="Times New Roman"/>
                <a:cs typeface="Times New Roman"/>
              </a:rPr>
              <a:t>to </a:t>
            </a:r>
            <a:r>
              <a:rPr sz="1400" spc="-5" dirty="0">
                <a:latin typeface="Times New Roman"/>
                <a:cs typeface="Times New Roman"/>
              </a:rPr>
              <a:t>the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user.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>
              <a:latin typeface="Times New Roman"/>
              <a:cs typeface="Times New Roman"/>
            </a:endParaRPr>
          </a:p>
          <a:p>
            <a:pPr marL="12700" marR="10795" algn="just">
              <a:lnSpc>
                <a:spcPts val="1570"/>
              </a:lnSpc>
            </a:pPr>
            <a:r>
              <a:rPr sz="1400" spc="-5" dirty="0">
                <a:latin typeface="Times New Roman"/>
                <a:cs typeface="Times New Roman"/>
              </a:rPr>
              <a:t>Once you </a:t>
            </a:r>
            <a:r>
              <a:rPr sz="1400" dirty="0">
                <a:latin typeface="Times New Roman"/>
                <a:cs typeface="Times New Roman"/>
              </a:rPr>
              <a:t>are IAM </a:t>
            </a:r>
            <a:r>
              <a:rPr sz="1400" spc="-5" dirty="0">
                <a:latin typeface="Times New Roman"/>
                <a:cs typeface="Times New Roman"/>
              </a:rPr>
              <a:t>dashboard, choose Roles from </a:t>
            </a:r>
            <a:r>
              <a:rPr sz="1400" dirty="0">
                <a:latin typeface="Times New Roman"/>
                <a:cs typeface="Times New Roman"/>
              </a:rPr>
              <a:t>the left pane, </a:t>
            </a:r>
            <a:r>
              <a:rPr sz="1400" spc="-5" dirty="0">
                <a:latin typeface="Times New Roman"/>
                <a:cs typeface="Times New Roman"/>
              </a:rPr>
              <a:t>then click on  </a:t>
            </a:r>
            <a:r>
              <a:rPr sz="1400" dirty="0">
                <a:latin typeface="Times New Roman"/>
                <a:cs typeface="Times New Roman"/>
              </a:rPr>
              <a:t>Create </a:t>
            </a:r>
            <a:r>
              <a:rPr sz="1400" spc="-5" dirty="0">
                <a:latin typeface="Times New Roman"/>
                <a:cs typeface="Times New Roman"/>
              </a:rPr>
              <a:t>New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Role.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2004" y="6574917"/>
            <a:ext cx="452628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Times New Roman"/>
                <a:cs typeface="Times New Roman"/>
              </a:rPr>
              <a:t>In </a:t>
            </a:r>
            <a:r>
              <a:rPr sz="1400" spc="-5" dirty="0">
                <a:latin typeface="Times New Roman"/>
                <a:cs typeface="Times New Roman"/>
              </a:rPr>
              <a:t>the next page, specify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name </a:t>
            </a:r>
            <a:r>
              <a:rPr sz="1400" dirty="0">
                <a:latin typeface="Times New Roman"/>
                <a:cs typeface="Times New Roman"/>
              </a:rPr>
              <a:t>for </a:t>
            </a:r>
            <a:r>
              <a:rPr sz="1400" spc="-5" dirty="0">
                <a:latin typeface="Times New Roman"/>
                <a:cs typeface="Times New Roman"/>
              </a:rPr>
              <a:t>role </a:t>
            </a:r>
            <a:r>
              <a:rPr sz="1400" spc="-10" dirty="0">
                <a:latin typeface="Times New Roman"/>
                <a:cs typeface="Times New Roman"/>
              </a:rPr>
              <a:t>and </a:t>
            </a:r>
            <a:r>
              <a:rPr sz="1400" spc="-5" dirty="0">
                <a:latin typeface="Times New Roman"/>
                <a:cs typeface="Times New Roman"/>
              </a:rPr>
              <a:t>choose Next</a:t>
            </a:r>
            <a:r>
              <a:rPr sz="1400" spc="6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Step.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33400" y="1219200"/>
            <a:ext cx="7232650" cy="9144000"/>
            <a:chOff x="533400" y="914400"/>
            <a:chExt cx="7232650" cy="9144000"/>
          </a:xfrm>
        </p:grpSpPr>
        <p:sp>
          <p:nvSpPr>
            <p:cNvPr id="3" name="object 3"/>
            <p:cNvSpPr/>
            <p:nvPr/>
          </p:nvSpPr>
          <p:spPr>
            <a:xfrm>
              <a:off x="533400" y="914400"/>
              <a:ext cx="6686550" cy="86106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4988559"/>
              <a:ext cx="5981700" cy="3276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4789805"/>
            <a:ext cx="564959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On next page, select role type, choose select button </a:t>
            </a:r>
            <a:r>
              <a:rPr sz="1400" dirty="0">
                <a:latin typeface="Times New Roman"/>
                <a:cs typeface="Times New Roman"/>
              </a:rPr>
              <a:t>to </a:t>
            </a:r>
            <a:r>
              <a:rPr sz="1400" spc="-5" dirty="0">
                <a:latin typeface="Times New Roman"/>
                <a:cs typeface="Times New Roman"/>
              </a:rPr>
              <a:t>respective </a:t>
            </a:r>
            <a:r>
              <a:rPr sz="1400" spc="-10" dirty="0">
                <a:latin typeface="Times New Roman"/>
                <a:cs typeface="Times New Roman"/>
              </a:rPr>
              <a:t>AWS</a:t>
            </a:r>
            <a:r>
              <a:rPr sz="1400" spc="6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service.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1732788"/>
            <a:ext cx="5981700" cy="3276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621540"/>
            <a:ext cx="5981700" cy="327787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093977"/>
            <a:ext cx="5520055" cy="437515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>
              <a:lnSpc>
                <a:spcPts val="1560"/>
              </a:lnSpc>
              <a:spcBef>
                <a:spcPts val="254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next page, search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service name </a:t>
            </a:r>
            <a:r>
              <a:rPr sz="1400" dirty="0">
                <a:latin typeface="Times New Roman"/>
                <a:cs typeface="Times New Roman"/>
              </a:rPr>
              <a:t>of </a:t>
            </a:r>
            <a:r>
              <a:rPr sz="1400" spc="-5" dirty="0">
                <a:latin typeface="Times New Roman"/>
                <a:cs typeface="Times New Roman"/>
              </a:rPr>
              <a:t>AWS </a:t>
            </a:r>
            <a:r>
              <a:rPr sz="1400" dirty="0">
                <a:latin typeface="Times New Roman"/>
                <a:cs typeface="Times New Roman"/>
              </a:rPr>
              <a:t>in </a:t>
            </a:r>
            <a:r>
              <a:rPr sz="1400" spc="-5" dirty="0">
                <a:latin typeface="Times New Roman"/>
                <a:cs typeface="Times New Roman"/>
              </a:rPr>
              <a:t>the policy </a:t>
            </a:r>
            <a:r>
              <a:rPr sz="1400" dirty="0">
                <a:latin typeface="Times New Roman"/>
                <a:cs typeface="Times New Roman"/>
              </a:rPr>
              <a:t>type </a:t>
            </a:r>
            <a:r>
              <a:rPr sz="1400" spc="-5" dirty="0">
                <a:latin typeface="Times New Roman"/>
                <a:cs typeface="Times New Roman"/>
              </a:rPr>
              <a:t>text field,  choose </a:t>
            </a:r>
            <a:r>
              <a:rPr sz="1400" dirty="0">
                <a:latin typeface="Times New Roman"/>
                <a:cs typeface="Times New Roman"/>
              </a:rPr>
              <a:t>one or </a:t>
            </a:r>
            <a:r>
              <a:rPr sz="1400" spc="-10" dirty="0">
                <a:latin typeface="Times New Roman"/>
                <a:cs typeface="Times New Roman"/>
              </a:rPr>
              <a:t>more </a:t>
            </a:r>
            <a:r>
              <a:rPr sz="1400" spc="-5" dirty="0">
                <a:latin typeface="Times New Roman"/>
                <a:cs typeface="Times New Roman"/>
              </a:rPr>
              <a:t>policies for group, then choose Next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Step.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5184775"/>
            <a:ext cx="292735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review page, choose Create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Role.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8620" y="1157996"/>
            <a:ext cx="6995160" cy="155106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91795">
              <a:lnSpc>
                <a:spcPct val="100000"/>
              </a:lnSpc>
              <a:spcBef>
                <a:spcPts val="95"/>
              </a:spcBef>
            </a:pPr>
            <a:r>
              <a:rPr lang="en-US" spc="-5" dirty="0"/>
              <a:t>13. </a:t>
            </a:r>
            <a:r>
              <a:rPr spc="-5" dirty="0"/>
              <a:t>IDENTITY AND ACCESS</a:t>
            </a:r>
            <a:r>
              <a:rPr spc="5" dirty="0"/>
              <a:t> </a:t>
            </a:r>
            <a:r>
              <a:rPr spc="-5" dirty="0"/>
              <a:t>MANAGEMENT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2004" y="4199890"/>
            <a:ext cx="5968365" cy="1699696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12700" marR="5080" algn="just">
              <a:lnSpc>
                <a:spcPct val="94800"/>
              </a:lnSpc>
              <a:spcBef>
                <a:spcPts val="190"/>
              </a:spcBef>
            </a:pPr>
            <a:r>
              <a:rPr sz="1400" b="1" spc="-10" dirty="0">
                <a:latin typeface="Times New Roman"/>
                <a:cs typeface="Times New Roman"/>
              </a:rPr>
              <a:t>AWS </a:t>
            </a:r>
            <a:r>
              <a:rPr sz="1400" b="1" spc="-5" dirty="0">
                <a:latin typeface="Times New Roman"/>
                <a:cs typeface="Times New Roman"/>
              </a:rPr>
              <a:t>Identity </a:t>
            </a:r>
            <a:r>
              <a:rPr sz="1400" b="1" dirty="0">
                <a:latin typeface="Times New Roman"/>
                <a:cs typeface="Times New Roman"/>
              </a:rPr>
              <a:t>and </a:t>
            </a:r>
            <a:r>
              <a:rPr sz="1400" b="1" spc="-5" dirty="0">
                <a:latin typeface="Times New Roman"/>
                <a:cs typeface="Times New Roman"/>
              </a:rPr>
              <a:t>Access Management </a:t>
            </a:r>
            <a:r>
              <a:rPr sz="1400" b="1" dirty="0">
                <a:latin typeface="Times New Roman"/>
                <a:cs typeface="Times New Roman"/>
              </a:rPr>
              <a:t>(IAM) </a:t>
            </a:r>
            <a:r>
              <a:rPr sz="1400" dirty="0">
                <a:latin typeface="Times New Roman"/>
                <a:cs typeface="Times New Roman"/>
              </a:rPr>
              <a:t>is a </a:t>
            </a:r>
            <a:r>
              <a:rPr sz="1400" spc="-5" dirty="0">
                <a:latin typeface="Times New Roman"/>
                <a:cs typeface="Times New Roman"/>
              </a:rPr>
              <a:t>web service that helps you  securely control </a:t>
            </a:r>
            <a:r>
              <a:rPr sz="1400" dirty="0">
                <a:latin typeface="Times New Roman"/>
                <a:cs typeface="Times New Roman"/>
              </a:rPr>
              <a:t>access to </a:t>
            </a:r>
            <a:r>
              <a:rPr sz="1400" spc="-10" dirty="0">
                <a:latin typeface="Times New Roman"/>
                <a:cs typeface="Times New Roman"/>
              </a:rPr>
              <a:t>AWS </a:t>
            </a:r>
            <a:r>
              <a:rPr sz="1400" spc="-5" dirty="0">
                <a:latin typeface="Times New Roman"/>
                <a:cs typeface="Times New Roman"/>
              </a:rPr>
              <a:t>resources </a:t>
            </a:r>
            <a:r>
              <a:rPr sz="1400" dirty="0">
                <a:latin typeface="Times New Roman"/>
                <a:cs typeface="Times New Roman"/>
              </a:rPr>
              <a:t>for </a:t>
            </a:r>
            <a:r>
              <a:rPr sz="1400" spc="-5" dirty="0">
                <a:latin typeface="Times New Roman"/>
                <a:cs typeface="Times New Roman"/>
              </a:rPr>
              <a:t>your users. You </a:t>
            </a:r>
            <a:r>
              <a:rPr sz="1400" dirty="0">
                <a:latin typeface="Times New Roman"/>
                <a:cs typeface="Times New Roman"/>
              </a:rPr>
              <a:t>use </a:t>
            </a:r>
            <a:r>
              <a:rPr sz="1400" spc="-5" dirty="0">
                <a:latin typeface="Times New Roman"/>
                <a:cs typeface="Times New Roman"/>
              </a:rPr>
              <a:t>IAM to control  who can use your </a:t>
            </a:r>
            <a:r>
              <a:rPr sz="1400" spc="-15" dirty="0">
                <a:latin typeface="Times New Roman"/>
                <a:cs typeface="Times New Roman"/>
              </a:rPr>
              <a:t>AWS </a:t>
            </a:r>
            <a:r>
              <a:rPr sz="1400" dirty="0">
                <a:latin typeface="Times New Roman"/>
                <a:cs typeface="Times New Roman"/>
              </a:rPr>
              <a:t>resources </a:t>
            </a:r>
            <a:r>
              <a:rPr sz="1400" spc="-5" dirty="0">
                <a:latin typeface="Times New Roman"/>
                <a:cs typeface="Times New Roman"/>
              </a:rPr>
              <a:t>(</a:t>
            </a:r>
            <a:r>
              <a:rPr sz="1400" i="1" spc="-5" dirty="0">
                <a:latin typeface="Times New Roman"/>
                <a:cs typeface="Times New Roman"/>
              </a:rPr>
              <a:t>authentication</a:t>
            </a:r>
            <a:r>
              <a:rPr sz="1400" spc="-5" dirty="0">
                <a:latin typeface="Times New Roman"/>
                <a:cs typeface="Times New Roman"/>
              </a:rPr>
              <a:t>) </a:t>
            </a:r>
            <a:r>
              <a:rPr sz="1400" spc="-10" dirty="0">
                <a:latin typeface="Times New Roman"/>
                <a:cs typeface="Times New Roman"/>
              </a:rPr>
              <a:t>and </a:t>
            </a:r>
            <a:r>
              <a:rPr sz="1400" spc="-5" dirty="0">
                <a:latin typeface="Times New Roman"/>
                <a:cs typeface="Times New Roman"/>
              </a:rPr>
              <a:t>what resources </a:t>
            </a:r>
            <a:r>
              <a:rPr sz="1400" dirty="0">
                <a:latin typeface="Times New Roman"/>
                <a:cs typeface="Times New Roman"/>
              </a:rPr>
              <a:t>they can use  </a:t>
            </a:r>
            <a:r>
              <a:rPr sz="1400" spc="-5" dirty="0">
                <a:latin typeface="Times New Roman"/>
                <a:cs typeface="Times New Roman"/>
              </a:rPr>
              <a:t>and in what </a:t>
            </a:r>
            <a:r>
              <a:rPr sz="1400" spc="-10" dirty="0">
                <a:latin typeface="Times New Roman"/>
                <a:cs typeface="Times New Roman"/>
              </a:rPr>
              <a:t>ways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</a:t>
            </a:r>
            <a:r>
              <a:rPr sz="1400" i="1" spc="-5" dirty="0">
                <a:latin typeface="Times New Roman"/>
                <a:cs typeface="Times New Roman"/>
              </a:rPr>
              <a:t>authorization</a:t>
            </a:r>
            <a:r>
              <a:rPr sz="1400" spc="-5" dirty="0">
                <a:latin typeface="Times New Roman"/>
                <a:cs typeface="Times New Roman"/>
              </a:rPr>
              <a:t>).</a:t>
            </a:r>
            <a:endParaRPr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400" dirty="0">
              <a:latin typeface="Times New Roman"/>
              <a:cs typeface="Times New Roman"/>
            </a:endParaRPr>
          </a:p>
          <a:p>
            <a:pPr marL="12700" marR="23495" algn="ctr">
              <a:lnSpc>
                <a:spcPts val="1580"/>
              </a:lnSpc>
            </a:pPr>
            <a:r>
              <a:rPr sz="1400" spc="-5" dirty="0">
                <a:latin typeface="Times New Roman"/>
                <a:cs typeface="Times New Roman"/>
              </a:rPr>
              <a:t>Choose Identity </a:t>
            </a:r>
            <a:r>
              <a:rPr sz="1400" dirty="0">
                <a:latin typeface="Times New Roman"/>
                <a:cs typeface="Times New Roman"/>
              </a:rPr>
              <a:t>&amp; Access </a:t>
            </a:r>
            <a:r>
              <a:rPr sz="1400" spc="-5" dirty="0">
                <a:latin typeface="Times New Roman"/>
                <a:cs typeface="Times New Roman"/>
              </a:rPr>
              <a:t>management under Security </a:t>
            </a:r>
            <a:r>
              <a:rPr sz="1400" dirty="0">
                <a:latin typeface="Times New Roman"/>
                <a:cs typeface="Times New Roman"/>
              </a:rPr>
              <a:t>&amp; </a:t>
            </a:r>
            <a:r>
              <a:rPr sz="1400" spc="-5" dirty="0">
                <a:latin typeface="Times New Roman"/>
                <a:cs typeface="Times New Roman"/>
              </a:rPr>
              <a:t>Identity </a:t>
            </a:r>
            <a:r>
              <a:rPr sz="1400" spc="5" dirty="0">
                <a:latin typeface="Times New Roman"/>
                <a:cs typeface="Times New Roman"/>
              </a:rPr>
              <a:t>from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10" dirty="0">
                <a:latin typeface="Times New Roman"/>
                <a:cs typeface="Times New Roman"/>
              </a:rPr>
              <a:t>AWS  </a:t>
            </a:r>
            <a:r>
              <a:rPr sz="1400" spc="-5" dirty="0">
                <a:latin typeface="Times New Roman"/>
                <a:cs typeface="Times New Roman"/>
              </a:rPr>
              <a:t>console page.</a:t>
            </a: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1937257"/>
            <a:ext cx="5981065" cy="23806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340096"/>
            <a:ext cx="5229225" cy="28955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887984"/>
            <a:ext cx="5785485" cy="849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latin typeface="Times New Roman"/>
                <a:cs typeface="Times New Roman"/>
              </a:rPr>
              <a:t>CREATING USERS: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50">
              <a:latin typeface="Times New Roman"/>
              <a:cs typeface="Times New Roman"/>
            </a:endParaRPr>
          </a:p>
          <a:p>
            <a:pPr marL="12700" marR="5080">
              <a:lnSpc>
                <a:spcPts val="1570"/>
              </a:lnSpc>
            </a:pPr>
            <a:r>
              <a:rPr sz="1400" spc="-5" dirty="0">
                <a:latin typeface="Times New Roman"/>
                <a:cs typeface="Times New Roman"/>
              </a:rPr>
              <a:t>Once you </a:t>
            </a:r>
            <a:r>
              <a:rPr sz="1400" dirty="0">
                <a:latin typeface="Times New Roman"/>
                <a:cs typeface="Times New Roman"/>
              </a:rPr>
              <a:t>are on </a:t>
            </a:r>
            <a:r>
              <a:rPr sz="1400" spc="-5" dirty="0">
                <a:latin typeface="Times New Roman"/>
                <a:cs typeface="Times New Roman"/>
              </a:rPr>
              <a:t>IAM page, Click Users </a:t>
            </a:r>
            <a:r>
              <a:rPr sz="1400" dirty="0">
                <a:latin typeface="Times New Roman"/>
                <a:cs typeface="Times New Roman"/>
              </a:rPr>
              <a:t>from left </a:t>
            </a:r>
            <a:r>
              <a:rPr sz="1400" spc="-5" dirty="0">
                <a:latin typeface="Times New Roman"/>
                <a:cs typeface="Times New Roman"/>
              </a:rPr>
              <a:t>pane, then choose Add User </a:t>
            </a:r>
            <a:r>
              <a:rPr sz="1400" dirty="0">
                <a:latin typeface="Times New Roman"/>
                <a:cs typeface="Times New Roman"/>
              </a:rPr>
              <a:t>to  create a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user.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703190"/>
            <a:ext cx="5865495" cy="43942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 marR="5080">
              <a:lnSpc>
                <a:spcPts val="1570"/>
              </a:lnSpc>
              <a:spcBef>
                <a:spcPts val="245"/>
              </a:spcBef>
            </a:pPr>
            <a:r>
              <a:rPr sz="1400" spc="-5" dirty="0">
                <a:latin typeface="Times New Roman"/>
                <a:cs typeface="Times New Roman"/>
              </a:rPr>
              <a:t>Specify </a:t>
            </a:r>
            <a:r>
              <a:rPr sz="1400" dirty="0">
                <a:latin typeface="Times New Roman"/>
                <a:cs typeface="Times New Roman"/>
              </a:rPr>
              <a:t>user </a:t>
            </a:r>
            <a:r>
              <a:rPr sz="1400" spc="-5" dirty="0">
                <a:latin typeface="Times New Roman"/>
                <a:cs typeface="Times New Roman"/>
              </a:rPr>
              <a:t>names </a:t>
            </a:r>
            <a:r>
              <a:rPr sz="1400" dirty="0">
                <a:latin typeface="Times New Roman"/>
                <a:cs typeface="Times New Roman"/>
              </a:rPr>
              <a:t>in </a:t>
            </a:r>
            <a:r>
              <a:rPr sz="1400" spc="-5" dirty="0">
                <a:latin typeface="Times New Roman"/>
                <a:cs typeface="Times New Roman"/>
              </a:rPr>
              <a:t>the text fields, </a:t>
            </a:r>
            <a:r>
              <a:rPr sz="1400" dirty="0">
                <a:latin typeface="Times New Roman"/>
                <a:cs typeface="Times New Roman"/>
              </a:rPr>
              <a:t>if </a:t>
            </a:r>
            <a:r>
              <a:rPr sz="1400" spc="-10" dirty="0">
                <a:latin typeface="Times New Roman"/>
                <a:cs typeface="Times New Roman"/>
              </a:rPr>
              <a:t>you </a:t>
            </a:r>
            <a:r>
              <a:rPr sz="1400" spc="-5" dirty="0">
                <a:latin typeface="Times New Roman"/>
                <a:cs typeface="Times New Roman"/>
              </a:rPr>
              <a:t>do not want access keys </a:t>
            </a:r>
            <a:r>
              <a:rPr sz="1400" dirty="0">
                <a:latin typeface="Times New Roman"/>
                <a:cs typeface="Times New Roman"/>
              </a:rPr>
              <a:t>for </a:t>
            </a:r>
            <a:r>
              <a:rPr sz="1400" spc="-5" dirty="0">
                <a:latin typeface="Times New Roman"/>
                <a:cs typeface="Times New Roman"/>
              </a:rPr>
              <a:t>new </a:t>
            </a:r>
            <a:r>
              <a:rPr sz="1400" dirty="0">
                <a:latin typeface="Times New Roman"/>
                <a:cs typeface="Times New Roman"/>
              </a:rPr>
              <a:t>users  </a:t>
            </a:r>
            <a:r>
              <a:rPr sz="1400" spc="-5" dirty="0">
                <a:latin typeface="Times New Roman"/>
                <a:cs typeface="Times New Roman"/>
              </a:rPr>
              <a:t>uncheck generate access keys, then choose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Create.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8416290"/>
            <a:ext cx="5727065" cy="43942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 marR="5080">
              <a:lnSpc>
                <a:spcPts val="1570"/>
              </a:lnSpc>
              <a:spcBef>
                <a:spcPts val="245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next page, click on Show User Security Credentials to </a:t>
            </a:r>
            <a:r>
              <a:rPr sz="1400" dirty="0">
                <a:latin typeface="Times New Roman"/>
                <a:cs typeface="Times New Roman"/>
              </a:rPr>
              <a:t>see access </a:t>
            </a:r>
            <a:r>
              <a:rPr sz="1400" spc="-10" dirty="0">
                <a:latin typeface="Times New Roman"/>
                <a:cs typeface="Times New Roman"/>
              </a:rPr>
              <a:t>keys </a:t>
            </a:r>
            <a:r>
              <a:rPr sz="1400" dirty="0">
                <a:latin typeface="Times New Roman"/>
                <a:cs typeface="Times New Roman"/>
              </a:rPr>
              <a:t>or  </a:t>
            </a:r>
            <a:r>
              <a:rPr sz="1400" spc="-5" dirty="0">
                <a:latin typeface="Times New Roman"/>
                <a:cs typeface="Times New Roman"/>
              </a:rPr>
              <a:t>choose Download Credentials </a:t>
            </a:r>
            <a:r>
              <a:rPr sz="1400" dirty="0">
                <a:latin typeface="Times New Roman"/>
                <a:cs typeface="Times New Roman"/>
              </a:rPr>
              <a:t>to </a:t>
            </a:r>
            <a:r>
              <a:rPr sz="1400" spc="-5" dirty="0">
                <a:latin typeface="Times New Roman"/>
                <a:cs typeface="Times New Roman"/>
              </a:rPr>
              <a:t>download them </a:t>
            </a:r>
            <a:r>
              <a:rPr sz="1400" dirty="0">
                <a:latin typeface="Times New Roman"/>
                <a:cs typeface="Times New Roman"/>
              </a:rPr>
              <a:t>then </a:t>
            </a:r>
            <a:r>
              <a:rPr sz="1400" spc="-5" dirty="0">
                <a:latin typeface="Times New Roman"/>
                <a:cs typeface="Times New Roman"/>
              </a:rPr>
              <a:t>click </a:t>
            </a:r>
            <a:r>
              <a:rPr sz="1400" dirty="0">
                <a:latin typeface="Times New Roman"/>
                <a:cs typeface="Times New Roman"/>
              </a:rPr>
              <a:t>on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close.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76250" y="1066800"/>
            <a:ext cx="7289800" cy="8991600"/>
            <a:chOff x="476250" y="1066800"/>
            <a:chExt cx="7289800" cy="8991600"/>
          </a:xfrm>
        </p:grpSpPr>
        <p:sp>
          <p:nvSpPr>
            <p:cNvPr id="3" name="object 3"/>
            <p:cNvSpPr/>
            <p:nvPr/>
          </p:nvSpPr>
          <p:spPr>
            <a:xfrm>
              <a:off x="476250" y="1066800"/>
              <a:ext cx="6705600" cy="84582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14400" y="5658865"/>
              <a:ext cx="5981700" cy="2895600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902004" y="5021707"/>
            <a:ext cx="5471160" cy="440690"/>
          </a:xfrm>
          <a:prstGeom prst="rect">
            <a:avLst/>
          </a:prstGeom>
        </p:spPr>
        <p:txBody>
          <a:bodyPr vert="horz" wrap="square" lIns="0" tIns="30480" rIns="0" bIns="0" rtlCol="0">
            <a:spAutoFit/>
          </a:bodyPr>
          <a:lstStyle/>
          <a:p>
            <a:pPr marL="12700" marR="5080">
              <a:lnSpc>
                <a:spcPts val="1580"/>
              </a:lnSpc>
              <a:spcBef>
                <a:spcPts val="240"/>
              </a:spcBef>
            </a:pPr>
            <a:r>
              <a:rPr sz="1400" dirty="0">
                <a:latin typeface="Times New Roman"/>
                <a:cs typeface="Times New Roman"/>
              </a:rPr>
              <a:t>Under </a:t>
            </a:r>
            <a:r>
              <a:rPr sz="1400" spc="-10" dirty="0">
                <a:latin typeface="Times New Roman"/>
                <a:cs typeface="Times New Roman"/>
              </a:rPr>
              <a:t>Users </a:t>
            </a:r>
            <a:r>
              <a:rPr sz="1400" spc="-5" dirty="0">
                <a:latin typeface="Times New Roman"/>
                <a:cs typeface="Times New Roman"/>
              </a:rPr>
              <a:t>tab, select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user </a:t>
            </a:r>
            <a:r>
              <a:rPr sz="1400" spc="-10" dirty="0">
                <a:latin typeface="Times New Roman"/>
                <a:cs typeface="Times New Roman"/>
              </a:rPr>
              <a:t>and </a:t>
            </a:r>
            <a:r>
              <a:rPr sz="1400" spc="-5" dirty="0">
                <a:latin typeface="Times New Roman"/>
                <a:cs typeface="Times New Roman"/>
              </a:rPr>
              <a:t>click on User Actions, then select manage  Password to create </a:t>
            </a:r>
            <a:r>
              <a:rPr sz="1400" dirty="0">
                <a:latin typeface="Times New Roman"/>
                <a:cs typeface="Times New Roman"/>
              </a:rPr>
              <a:t>a new</a:t>
            </a:r>
            <a:r>
              <a:rPr sz="1400" spc="-5" dirty="0">
                <a:latin typeface="Times New Roman"/>
                <a:cs typeface="Times New Roman"/>
              </a:rPr>
              <a:t> password.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346198"/>
            <a:ext cx="5981700" cy="33940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1298194"/>
            <a:ext cx="5911850" cy="848994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 marR="5080">
              <a:lnSpc>
                <a:spcPts val="1570"/>
              </a:lnSpc>
              <a:spcBef>
                <a:spcPts val="245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next page, choose either auto-generated </a:t>
            </a:r>
            <a:r>
              <a:rPr sz="1400" dirty="0">
                <a:latin typeface="Times New Roman"/>
                <a:cs typeface="Times New Roman"/>
              </a:rPr>
              <a:t>or a </a:t>
            </a:r>
            <a:r>
              <a:rPr sz="1400" spc="-5" dirty="0">
                <a:latin typeface="Times New Roman"/>
                <a:cs typeface="Times New Roman"/>
              </a:rPr>
              <a:t>custom </a:t>
            </a:r>
            <a:r>
              <a:rPr sz="1400" dirty="0">
                <a:latin typeface="Times New Roman"/>
                <a:cs typeface="Times New Roman"/>
              </a:rPr>
              <a:t>password, </a:t>
            </a:r>
            <a:r>
              <a:rPr sz="1400" spc="-5" dirty="0">
                <a:latin typeface="Times New Roman"/>
                <a:cs typeface="Times New Roman"/>
              </a:rPr>
              <a:t>then specify 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password </a:t>
            </a:r>
            <a:r>
              <a:rPr sz="1400" dirty="0">
                <a:latin typeface="Times New Roman"/>
                <a:cs typeface="Times New Roman"/>
              </a:rPr>
              <a:t>if </a:t>
            </a:r>
            <a:r>
              <a:rPr sz="1400" spc="-10" dirty="0">
                <a:latin typeface="Times New Roman"/>
                <a:cs typeface="Times New Roman"/>
              </a:rPr>
              <a:t>you </a:t>
            </a:r>
            <a:r>
              <a:rPr sz="1400" spc="-5" dirty="0">
                <a:latin typeface="Times New Roman"/>
                <a:cs typeface="Times New Roman"/>
              </a:rPr>
              <a:t>choose custom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password.</a:t>
            </a:r>
            <a:endParaRPr sz="1400">
              <a:latin typeface="Times New Roman"/>
              <a:cs typeface="Times New Roman"/>
            </a:endParaRPr>
          </a:p>
          <a:p>
            <a:pPr marL="12700" marR="101600">
              <a:lnSpc>
                <a:spcPts val="1570"/>
              </a:lnSpc>
              <a:spcBef>
                <a:spcPts val="90"/>
              </a:spcBef>
            </a:pPr>
            <a:r>
              <a:rPr sz="1400" spc="-5" dirty="0">
                <a:latin typeface="Times New Roman"/>
                <a:cs typeface="Times New Roman"/>
              </a:rPr>
              <a:t>Check box </a:t>
            </a:r>
            <a:r>
              <a:rPr sz="1400" dirty="0">
                <a:latin typeface="Times New Roman"/>
                <a:cs typeface="Times New Roman"/>
              </a:rPr>
              <a:t>if </a:t>
            </a:r>
            <a:r>
              <a:rPr sz="1400" spc="-5" dirty="0">
                <a:latin typeface="Times New Roman"/>
                <a:cs typeface="Times New Roman"/>
              </a:rPr>
              <a:t>you want user to create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new </a:t>
            </a:r>
            <a:r>
              <a:rPr sz="1400" dirty="0">
                <a:latin typeface="Times New Roman"/>
                <a:cs typeface="Times New Roman"/>
              </a:rPr>
              <a:t>password at </a:t>
            </a:r>
            <a:r>
              <a:rPr sz="1400" spc="-5" dirty="0">
                <a:latin typeface="Times New Roman"/>
                <a:cs typeface="Times New Roman"/>
              </a:rPr>
              <a:t>next sign-in, then choose  Apply.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087880"/>
            <a:ext cx="5981700" cy="2484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239892"/>
            <a:ext cx="5981700" cy="27431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979170"/>
            <a:ext cx="5874385" cy="849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latin typeface="Times New Roman"/>
                <a:cs typeface="Times New Roman"/>
              </a:rPr>
              <a:t>CREATING GROUPS:</a:t>
            </a:r>
            <a:endParaRPr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50" dirty="0">
              <a:latin typeface="Times New Roman"/>
              <a:cs typeface="Times New Roman"/>
            </a:endParaRPr>
          </a:p>
          <a:p>
            <a:pPr marL="12700" marR="5080">
              <a:lnSpc>
                <a:spcPts val="1570"/>
              </a:lnSpc>
            </a:pPr>
            <a:r>
              <a:rPr sz="1400" spc="-5" dirty="0">
                <a:latin typeface="Times New Roman"/>
                <a:cs typeface="Times New Roman"/>
              </a:rPr>
              <a:t>Choose Groups from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left </a:t>
            </a:r>
            <a:r>
              <a:rPr sz="1400" dirty="0">
                <a:latin typeface="Times New Roman"/>
                <a:cs typeface="Times New Roman"/>
              </a:rPr>
              <a:t>pane, </a:t>
            </a:r>
            <a:r>
              <a:rPr sz="1400" spc="-5" dirty="0">
                <a:latin typeface="Times New Roman"/>
                <a:cs typeface="Times New Roman"/>
              </a:rPr>
              <a:t>then choose Create New </a:t>
            </a:r>
            <a:r>
              <a:rPr sz="1400" dirty="0">
                <a:latin typeface="Times New Roman"/>
                <a:cs typeface="Times New Roman"/>
              </a:rPr>
              <a:t>Group to </a:t>
            </a:r>
            <a:r>
              <a:rPr sz="1400" spc="-5" dirty="0">
                <a:latin typeface="Times New Roman"/>
                <a:cs typeface="Times New Roman"/>
              </a:rPr>
              <a:t>create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new  one.</a:t>
            </a:r>
            <a:endParaRPr sz="1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802251"/>
            <a:ext cx="423481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On next page, specify </a:t>
            </a:r>
            <a:r>
              <a:rPr sz="1400" dirty="0">
                <a:latin typeface="Times New Roman"/>
                <a:cs typeface="Times New Roman"/>
              </a:rPr>
              <a:t>a new </a:t>
            </a:r>
            <a:r>
              <a:rPr sz="1400" spc="-5" dirty="0">
                <a:latin typeface="Times New Roman"/>
                <a:cs typeface="Times New Roman"/>
              </a:rPr>
              <a:t>group name, </a:t>
            </a:r>
            <a:r>
              <a:rPr sz="1400" dirty="0">
                <a:latin typeface="Times New Roman"/>
                <a:cs typeface="Times New Roman"/>
              </a:rPr>
              <a:t>choose </a:t>
            </a:r>
            <a:r>
              <a:rPr sz="1400" spc="-5" dirty="0">
                <a:latin typeface="Times New Roman"/>
                <a:cs typeface="Times New Roman"/>
              </a:rPr>
              <a:t>next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step.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1677035"/>
            <a:ext cx="5981700" cy="32759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418328"/>
            <a:ext cx="5981700" cy="33362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160780"/>
            <a:ext cx="5520055" cy="439420"/>
          </a:xfrm>
          <a:prstGeom prst="rect">
            <a:avLst/>
          </a:prstGeom>
        </p:spPr>
        <p:txBody>
          <a:bodyPr vert="horz" wrap="square" lIns="0" tIns="31115" rIns="0" bIns="0" rtlCol="0">
            <a:spAutoFit/>
          </a:bodyPr>
          <a:lstStyle/>
          <a:p>
            <a:pPr marL="12700" marR="5080">
              <a:lnSpc>
                <a:spcPts val="1570"/>
              </a:lnSpc>
              <a:spcBef>
                <a:spcPts val="245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next page, search </a:t>
            </a:r>
            <a:r>
              <a:rPr sz="1400" dirty="0">
                <a:latin typeface="Times New Roman"/>
                <a:cs typeface="Times New Roman"/>
              </a:rPr>
              <a:t>a </a:t>
            </a:r>
            <a:r>
              <a:rPr sz="1400" spc="-5" dirty="0">
                <a:latin typeface="Times New Roman"/>
                <a:cs typeface="Times New Roman"/>
              </a:rPr>
              <a:t>service name </a:t>
            </a:r>
            <a:r>
              <a:rPr sz="1400" dirty="0">
                <a:latin typeface="Times New Roman"/>
                <a:cs typeface="Times New Roman"/>
              </a:rPr>
              <a:t>of </a:t>
            </a:r>
            <a:r>
              <a:rPr sz="1400" spc="-5" dirty="0">
                <a:latin typeface="Times New Roman"/>
                <a:cs typeface="Times New Roman"/>
              </a:rPr>
              <a:t>AWS </a:t>
            </a:r>
            <a:r>
              <a:rPr sz="1400" dirty="0">
                <a:latin typeface="Times New Roman"/>
                <a:cs typeface="Times New Roman"/>
              </a:rPr>
              <a:t>in </a:t>
            </a:r>
            <a:r>
              <a:rPr sz="1400" spc="-5" dirty="0">
                <a:latin typeface="Times New Roman"/>
                <a:cs typeface="Times New Roman"/>
              </a:rPr>
              <a:t>the policy </a:t>
            </a:r>
            <a:r>
              <a:rPr sz="1400" dirty="0">
                <a:latin typeface="Times New Roman"/>
                <a:cs typeface="Times New Roman"/>
              </a:rPr>
              <a:t>type </a:t>
            </a:r>
            <a:r>
              <a:rPr sz="1400" spc="-5" dirty="0">
                <a:latin typeface="Times New Roman"/>
                <a:cs typeface="Times New Roman"/>
              </a:rPr>
              <a:t>text field,  choose </a:t>
            </a:r>
            <a:r>
              <a:rPr sz="1400" dirty="0">
                <a:latin typeface="Times New Roman"/>
                <a:cs typeface="Times New Roman"/>
              </a:rPr>
              <a:t>one or </a:t>
            </a:r>
            <a:r>
              <a:rPr sz="1400" spc="-10" dirty="0">
                <a:latin typeface="Times New Roman"/>
                <a:cs typeface="Times New Roman"/>
              </a:rPr>
              <a:t>more </a:t>
            </a:r>
            <a:r>
              <a:rPr sz="1400" spc="-5" dirty="0">
                <a:latin typeface="Times New Roman"/>
                <a:cs typeface="Times New Roman"/>
              </a:rPr>
              <a:t>policies for group, then choose Next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Step.</a:t>
            </a:r>
            <a:endParaRPr sz="1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5094605"/>
            <a:ext cx="304609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On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review page, choose Create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Group.</a:t>
            </a: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141220"/>
            <a:ext cx="5981700" cy="24415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14400" y="5197347"/>
            <a:ext cx="5981700" cy="314388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02004" y="1092453"/>
            <a:ext cx="5494655" cy="850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latin typeface="Times New Roman"/>
                <a:cs typeface="Times New Roman"/>
              </a:rPr>
              <a:t>ADDING USERS </a:t>
            </a:r>
            <a:r>
              <a:rPr sz="1400" b="1" dirty="0">
                <a:latin typeface="Times New Roman"/>
                <a:cs typeface="Times New Roman"/>
              </a:rPr>
              <a:t>TO </a:t>
            </a:r>
            <a:r>
              <a:rPr sz="1400" b="1" spc="-5" dirty="0">
                <a:latin typeface="Times New Roman"/>
                <a:cs typeface="Times New Roman"/>
              </a:rPr>
              <a:t>GROUP: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ts val="1620"/>
              </a:lnSpc>
            </a:pPr>
            <a:r>
              <a:rPr sz="1400" spc="-5" dirty="0">
                <a:latin typeface="Times New Roman"/>
                <a:cs typeface="Times New Roman"/>
              </a:rPr>
              <a:t>select </a:t>
            </a:r>
            <a:r>
              <a:rPr sz="1400" spc="-10" dirty="0">
                <a:latin typeface="Times New Roman"/>
                <a:cs typeface="Times New Roman"/>
              </a:rPr>
              <a:t>Groups </a:t>
            </a:r>
            <a:r>
              <a:rPr sz="1400" dirty="0">
                <a:latin typeface="Times New Roman"/>
                <a:cs typeface="Times New Roman"/>
              </a:rPr>
              <a:t>from left </a:t>
            </a:r>
            <a:r>
              <a:rPr sz="1400" spc="-5" dirty="0">
                <a:latin typeface="Times New Roman"/>
                <a:cs typeface="Times New Roman"/>
              </a:rPr>
              <a:t>pane, then select the group then click Group Actions.  </a:t>
            </a:r>
            <a:r>
              <a:rPr sz="1400" dirty="0">
                <a:latin typeface="Times New Roman"/>
                <a:cs typeface="Times New Roman"/>
              </a:rPr>
              <a:t>Under </a:t>
            </a:r>
            <a:r>
              <a:rPr sz="1400" spc="-5" dirty="0">
                <a:latin typeface="Times New Roman"/>
                <a:cs typeface="Times New Roman"/>
              </a:rPr>
              <a:t>group actions choose Add users to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Group.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02004" y="4759578"/>
            <a:ext cx="461073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Select users from </a:t>
            </a:r>
            <a:r>
              <a:rPr sz="1400" dirty="0">
                <a:latin typeface="Times New Roman"/>
                <a:cs typeface="Times New Roman"/>
              </a:rPr>
              <a:t>the </a:t>
            </a:r>
            <a:r>
              <a:rPr sz="1400" spc="-5" dirty="0">
                <a:latin typeface="Times New Roman"/>
                <a:cs typeface="Times New Roman"/>
              </a:rPr>
              <a:t>available users list then choose Add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Users.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02004" y="8722562"/>
            <a:ext cx="345757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Times New Roman"/>
                <a:cs typeface="Times New Roman"/>
              </a:rPr>
              <a:t>Now </a:t>
            </a:r>
            <a:r>
              <a:rPr sz="1400" dirty="0">
                <a:latin typeface="Times New Roman"/>
                <a:cs typeface="Times New Roman"/>
              </a:rPr>
              <a:t>selected </a:t>
            </a:r>
            <a:r>
              <a:rPr sz="1400" spc="-5" dirty="0">
                <a:latin typeface="Times New Roman"/>
                <a:cs typeface="Times New Roman"/>
              </a:rPr>
              <a:t>users </a:t>
            </a:r>
            <a:r>
              <a:rPr sz="1400" spc="-10" dirty="0">
                <a:latin typeface="Times New Roman"/>
                <a:cs typeface="Times New Roman"/>
              </a:rPr>
              <a:t>will </a:t>
            </a:r>
            <a:r>
              <a:rPr sz="1400" dirty="0">
                <a:latin typeface="Times New Roman"/>
                <a:cs typeface="Times New Roman"/>
              </a:rPr>
              <a:t>be </a:t>
            </a:r>
            <a:r>
              <a:rPr sz="1400" spc="-5" dirty="0">
                <a:latin typeface="Times New Roman"/>
                <a:cs typeface="Times New Roman"/>
              </a:rPr>
              <a:t>added to your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group.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400" y="2345563"/>
            <a:ext cx="5981700" cy="3428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02004" y="1296670"/>
            <a:ext cx="546544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latin typeface="Times New Roman"/>
                <a:cs typeface="Times New Roman"/>
              </a:rPr>
              <a:t>MANAGE PASSWORD POLICY: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50">
              <a:latin typeface="Times New Roman"/>
              <a:cs typeface="Times New Roman"/>
            </a:endParaRPr>
          </a:p>
          <a:p>
            <a:pPr marL="12700" marR="5080">
              <a:lnSpc>
                <a:spcPts val="1570"/>
              </a:lnSpc>
            </a:pPr>
            <a:r>
              <a:rPr sz="1400" dirty="0">
                <a:latin typeface="Times New Roman"/>
                <a:cs typeface="Times New Roman"/>
              </a:rPr>
              <a:t>Under </a:t>
            </a:r>
            <a:r>
              <a:rPr sz="1400" spc="-5" dirty="0">
                <a:latin typeface="Times New Roman"/>
                <a:cs typeface="Times New Roman"/>
              </a:rPr>
              <a:t>IAM dashboard, expand Apply </a:t>
            </a:r>
            <a:r>
              <a:rPr sz="1400" dirty="0">
                <a:latin typeface="Times New Roman"/>
                <a:cs typeface="Times New Roman"/>
              </a:rPr>
              <a:t>an IAM password </a:t>
            </a:r>
            <a:r>
              <a:rPr sz="1400" spc="-5" dirty="0">
                <a:latin typeface="Times New Roman"/>
                <a:cs typeface="Times New Roman"/>
              </a:rPr>
              <a:t>policy, then choose  </a:t>
            </a:r>
            <a:r>
              <a:rPr sz="1400" dirty="0">
                <a:latin typeface="Times New Roman"/>
                <a:cs typeface="Times New Roman"/>
              </a:rPr>
              <a:t>Manage </a:t>
            </a:r>
            <a:r>
              <a:rPr sz="1400" spc="-5" dirty="0">
                <a:latin typeface="Times New Roman"/>
                <a:cs typeface="Times New Roman"/>
              </a:rPr>
              <a:t>Password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Policy.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2004" y="5950076"/>
            <a:ext cx="430276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Times New Roman"/>
                <a:cs typeface="Times New Roman"/>
              </a:rPr>
              <a:t>Select options </a:t>
            </a:r>
            <a:r>
              <a:rPr sz="1400" spc="-10" dirty="0">
                <a:latin typeface="Times New Roman"/>
                <a:cs typeface="Times New Roman"/>
              </a:rPr>
              <a:t>which </a:t>
            </a:r>
            <a:r>
              <a:rPr sz="1400" spc="-5" dirty="0">
                <a:latin typeface="Times New Roman"/>
                <a:cs typeface="Times New Roman"/>
              </a:rPr>
              <a:t>you </a:t>
            </a:r>
            <a:r>
              <a:rPr sz="1400" dirty="0">
                <a:latin typeface="Times New Roman"/>
                <a:cs typeface="Times New Roman"/>
              </a:rPr>
              <a:t>want </a:t>
            </a:r>
            <a:r>
              <a:rPr sz="1400" spc="-5" dirty="0">
                <a:latin typeface="Times New Roman"/>
                <a:cs typeface="Times New Roman"/>
              </a:rPr>
              <a:t>then Apply Password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policy.</a:t>
            </a:r>
            <a:endParaRPr sz="1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363</TotalTime>
  <Words>624</Words>
  <Application>Microsoft Office PowerPoint</Application>
  <PresentationFormat>Custom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Constantia</vt:lpstr>
      <vt:lpstr>Times New Roman</vt:lpstr>
      <vt:lpstr>Wingdings 2</vt:lpstr>
      <vt:lpstr>Flow</vt:lpstr>
      <vt:lpstr>PowerPoint Presentation</vt:lpstr>
      <vt:lpstr>13. IDENTITY AND ACCESS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13. IDENTITY AND ACCESS MANAGEMENT</dc:title>
  <dc:creator>Windows User</dc:creator>
  <cp:lastModifiedBy>Godwill Ngwanah</cp:lastModifiedBy>
  <cp:revision>35</cp:revision>
  <dcterms:created xsi:type="dcterms:W3CDTF">2020-04-25T17:48:11Z</dcterms:created>
  <dcterms:modified xsi:type="dcterms:W3CDTF">2023-09-09T21:27:04Z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2018-12-28T00:00:00Z</vt:filetime>
  </property>
  <property fmtid="{D5CDD505-2E9C-101B-9397-08002B2CF9AE}" pid="3" name="Creator">
    <vt:lpwstr>Microsoft® Word 2010</vt:lpwstr>
  </property>
  <property fmtid="{D5CDD505-2E9C-101B-9397-08002B2CF9AE}" pid="4" name="LastSaved">
    <vt:filetime>2020-04-25T00:00:00Z</vt:filetime>
  </property>
</Properties>
</file>